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2" r:id="rId6"/>
    <p:sldId id="271" r:id="rId7"/>
    <p:sldId id="270" r:id="rId8"/>
    <p:sldId id="263" r:id="rId9"/>
    <p:sldId id="264" r:id="rId10"/>
    <p:sldId id="265" r:id="rId11"/>
    <p:sldId id="259" r:id="rId12"/>
    <p:sldId id="272" r:id="rId13"/>
    <p:sldId id="273" r:id="rId14"/>
    <p:sldId id="274" r:id="rId15"/>
    <p:sldId id="276" r:id="rId16"/>
    <p:sldId id="275" r:id="rId17"/>
    <p:sldId id="260" r:id="rId18"/>
    <p:sldId id="277" r:id="rId19"/>
    <p:sldId id="268" r:id="rId20"/>
    <p:sldId id="269" r:id="rId21"/>
    <p:sldId id="267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99"/>
    <a:srgbClr val="D62900"/>
    <a:srgbClr val="FFFFFF"/>
    <a:srgbClr val="ECCF68"/>
    <a:srgbClr val="00A0E4"/>
    <a:srgbClr val="C5C8CC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52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30E1-DEB9-48EA-87BD-5686ACF6FCE1}" type="datetimeFigureOut">
              <a:rPr lang="en-GB" smtClean="0"/>
              <a:t>15/06/2015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35594-F09B-4885-A534-C8349491D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31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D97-560C-407F-901A-D6451695BD6A}" type="datetime1">
              <a:rPr lang="en-GB" smtClean="0"/>
              <a:t>15/06/2015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70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34504-BDFC-41A5-8DC3-7A184FFA1C89}" type="datetime1">
              <a:rPr lang="en-GB" smtClean="0"/>
              <a:t>15/06/2015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3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3176-31AA-4B32-BC32-39E48717EBB0}" type="datetime1">
              <a:rPr lang="en-GB" smtClean="0"/>
              <a:t>15/06/2015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5AEE-D976-4B63-BF99-3B81AB1AACEE}" type="datetime1">
              <a:rPr lang="en-GB" smtClean="0"/>
              <a:t>15/06/2015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94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5C8C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50F4-1B6D-438C-9FC1-C29392B62881}" type="datetime1">
              <a:rPr lang="en-GB" smtClean="0"/>
              <a:t>15/06/2015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52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7ADF-3FBC-4504-9EF8-9F2E900017EE}" type="datetime1">
              <a:rPr lang="en-GB" smtClean="0"/>
              <a:t>15/06/2015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83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AB50D-2CC4-4F04-A7C5-55255A179F0F}" type="datetime1">
              <a:rPr lang="en-GB" smtClean="0"/>
              <a:t>15/06/2015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0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EE4A-4833-48B7-864D-30FFF91076F1}" type="datetime1">
              <a:rPr lang="en-GB" smtClean="0"/>
              <a:t>15/06/2015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24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4394-F8B0-467D-80DF-790F1199020C}" type="datetime1">
              <a:rPr lang="en-GB" smtClean="0"/>
              <a:t>15/06/2015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9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63B6-89EB-4C66-8374-5E2E05B9D2F7}" type="datetime1">
              <a:rPr lang="en-GB" smtClean="0"/>
              <a:t>15/06/2015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F9877-C44F-41ED-99A3-3712C13D863E}" type="datetime1">
              <a:rPr lang="en-GB" smtClean="0"/>
              <a:t>15/06/2015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8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94AD-0ECC-4C4A-97CF-7C4A540D8C20}" type="datetime1">
              <a:rPr lang="en-GB" smtClean="0"/>
              <a:t>15/06/2015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3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ationalspace.com/?p=2077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xrds.acm.org/resources/how-to-learn-programming-languages.cf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ebdesignerdepot.com/2012/10/freelancers-its-not-you-its-the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478" y="1679512"/>
            <a:ext cx="10133045" cy="1305244"/>
          </a:xfrm>
        </p:spPr>
        <p:txBody>
          <a:bodyPr>
            <a:normAutofit fontScale="90000"/>
          </a:bodyPr>
          <a:lstStyle/>
          <a:p>
            <a:pPr lvl="0" algn="l">
              <a:spcBef>
                <a:spcPts val="24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C5C8CC"/>
                </a:solidFill>
              </a:rPr>
              <a:t/>
            </a:r>
            <a:br>
              <a:rPr lang="en-GB" sz="2400" dirty="0">
                <a:solidFill>
                  <a:srgbClr val="C5C8CC"/>
                </a:solidFill>
              </a:rPr>
            </a:br>
            <a:r>
              <a:rPr lang="en-US" sz="9800" spc="-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</a:t>
            </a:r>
            <a:r>
              <a:rPr lang="en-US" sz="9800" spc="-3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</a:t>
            </a:r>
            <a:endParaRPr lang="en-GB" sz="7200" spc="-3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9000" y="886406"/>
            <a:ext cx="10134000" cy="932539"/>
          </a:xfrm>
        </p:spPr>
        <p:txBody>
          <a:bodyPr anchor="b">
            <a:noAutofit/>
          </a:bodyPr>
          <a:lstStyle/>
          <a:p>
            <a:pPr algn="l"/>
            <a:r>
              <a:rPr lang="en-US" sz="5890" spc="-300" dirty="0"/>
              <a:t>Programming Environments for</a:t>
            </a:r>
            <a:endParaRPr lang="en-GB" sz="5890" spc="-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</a:t>
            </a:fld>
            <a:endParaRPr lang="en-GB" dirty="0"/>
          </a:p>
        </p:txBody>
      </p:sp>
      <p:pic>
        <p:nvPicPr>
          <p:cNvPr id="1026" name="Picture 2" descr="http://upload.wikimedia.org/wikipedia/pt/e/ed/IST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39" y="5749390"/>
            <a:ext cx="421061" cy="50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8940" y="3972740"/>
            <a:ext cx="3713583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0" spc="-15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Guilherme Ferreira</a:t>
            </a:r>
          </a:p>
          <a:p>
            <a:r>
              <a:rPr lang="en-US" sz="2660" spc="-150" dirty="0" err="1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Superior T</a:t>
            </a:r>
            <a:r>
              <a:rPr lang="pt-PT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écnico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sz="2660" spc="-15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69" y="1751300"/>
            <a:ext cx="266700" cy="228600"/>
          </a:xfrm>
          <a:prstGeom prst="rect">
            <a:avLst/>
          </a:prstGeom>
        </p:spPr>
      </p:pic>
      <p:pic>
        <p:nvPicPr>
          <p:cNvPr id="2050" name="Picture 2" descr="http://homepages.gsd.inesc-id.pt/~cnr/common/imagens/inesc_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71" y="5749390"/>
            <a:ext cx="1027743" cy="50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706169" y="5749390"/>
            <a:ext cx="0" cy="509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23533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Survey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12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1079644" y="262858"/>
            <a:ext cx="10032711" cy="6332285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2154667" y="92988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30324" y="456035"/>
            <a:ext cx="10731353" cy="5945930"/>
            <a:chOff x="604303" y="267696"/>
            <a:chExt cx="10731353" cy="5945930"/>
          </a:xfrm>
        </p:grpSpPr>
        <p:grpSp>
          <p:nvGrpSpPr>
            <p:cNvPr id="21" name="Group 20"/>
            <p:cNvGrpSpPr/>
            <p:nvPr/>
          </p:nvGrpSpPr>
          <p:grpSpPr>
            <a:xfrm>
              <a:off x="604303" y="3354369"/>
              <a:ext cx="10731353" cy="2859257"/>
              <a:chOff x="30575" y="3439192"/>
              <a:chExt cx="12028401" cy="339632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l="1237" t="185" b="49343"/>
              <a:stretch/>
            </p:blipFill>
            <p:spPr>
              <a:xfrm>
                <a:off x="30575" y="3441031"/>
                <a:ext cx="6012007" cy="3394484"/>
              </a:xfrm>
              <a:prstGeom prst="rect">
                <a:avLst/>
              </a:prstGeom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/>
              <a:srcRect l="464" t="44893" r="1316" b="7974"/>
              <a:stretch/>
            </p:blipFill>
            <p:spPr>
              <a:xfrm>
                <a:off x="6042583" y="3439192"/>
                <a:ext cx="6016393" cy="3394527"/>
              </a:xfrm>
              <a:prstGeom prst="rect">
                <a:avLst/>
              </a:prstGeom>
              <a:effectLst>
                <a:outerShdw blurRad="889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" t="1053" r="1192" b="52379"/>
            <a:stretch/>
          </p:blipFill>
          <p:spPr>
            <a:xfrm>
              <a:off x="6007631" y="267696"/>
              <a:ext cx="5306400" cy="2971567"/>
            </a:xfrm>
            <a:prstGeom prst="rect">
              <a:avLst/>
            </a:prstGeom>
            <a:effectLst>
              <a:outerShdw blurRad="88900" dist="381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" name="Group 3"/>
            <p:cNvGrpSpPr/>
            <p:nvPr/>
          </p:nvGrpSpPr>
          <p:grpSpPr>
            <a:xfrm>
              <a:off x="604303" y="267696"/>
              <a:ext cx="5304914" cy="2982052"/>
              <a:chOff x="0" y="0"/>
              <a:chExt cx="6084000" cy="3420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0" y="0"/>
                <a:ext cx="6084000" cy="3420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889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2" descr="http://worrydream.com/LearnableProgramming/Images/Language2.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22" t="8417" r="50927" b="55720"/>
              <a:stretch/>
            </p:blipFill>
            <p:spPr bwMode="auto">
              <a:xfrm>
                <a:off x="3282329" y="369332"/>
                <a:ext cx="2789639" cy="29178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61737" y="1012666"/>
                <a:ext cx="330868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TO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NEWFLOWER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</a:t>
                </a:r>
                <a:endParaRPr lang="en-GB" sz="2000" b="1" dirty="0" smtClean="0">
                  <a:solidFill>
                    <a:srgbClr val="00FF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PETAL</a:t>
                </a:r>
              </a:p>
              <a:p>
                <a:r>
                  <a:rPr lang="en-US" sz="20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RIGHT</a:t>
                </a:r>
                <a:r>
                  <a:rPr lang="en-US" sz="2000" b="1" spc="600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b="1" dirty="0" smtClean="0">
                    <a:solidFill>
                      <a:srgbClr val="00FF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360/10</a:t>
                </a:r>
              </a:p>
              <a:p>
                <a:r>
                  <a:rPr lang="en-US" sz="2000" b="1" dirty="0" smtClean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13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652339" y="71951"/>
            <a:ext cx="346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Logo</a:t>
            </a:r>
            <a:r>
              <a:rPr lang="pt-PT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(Seymour Paper,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0283" y="71951"/>
            <a:ext cx="3135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Smalltalk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(Alan Kay,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2697" y="6412903"/>
            <a:ext cx="5801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Processing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Casey </a:t>
            </a:r>
            <a:r>
              <a:rPr lang="en-GB" sz="2000" dirty="0" err="1">
                <a:solidFill>
                  <a:schemeClr val="bg2">
                    <a:lumMod val="50000"/>
                  </a:schemeClr>
                </a:solidFill>
              </a:rPr>
              <a:t>Reas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 and Benjamin Fry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22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652339" y="71951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Rosetta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(António Leitão,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0283" y="71951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DesignScript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(Robert Aish,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2697" y="6412903"/>
            <a:ext cx="2256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Monkey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(... ,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http://through-the-interface.typepad.com/.a/6a00d83452464869e2017c3271a072970b-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340" y="452433"/>
            <a:ext cx="5012659" cy="341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41" y="499025"/>
            <a:ext cx="5309034" cy="3318146"/>
          </a:xfrm>
          <a:prstGeom prst="rect">
            <a:avLst/>
          </a:prstGeom>
        </p:spPr>
      </p:pic>
      <p:pic>
        <p:nvPicPr>
          <p:cNvPr id="2052" name="Picture 4" descr="http://wiki.mcneel.com/_media/legacy/en/monkeyeditor_editor.png?cache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86" y="3952948"/>
            <a:ext cx="5783716" cy="250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7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15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49808" y="1766728"/>
            <a:ext cx="258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Grasshopper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(,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86447" y="799023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Dynamo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(AutoDesk,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659" y="1408188"/>
            <a:ext cx="5989546" cy="3485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4" y="2166838"/>
            <a:ext cx="5403626" cy="142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3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240" r="2968"/>
          <a:stretch/>
        </p:blipFill>
        <p:spPr>
          <a:xfrm>
            <a:off x="-1" y="-9000"/>
            <a:ext cx="12211051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16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0" y="6545723"/>
            <a:ext cx="147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© 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  <a:hlinkClick r:id="rId3"/>
              </a:rPr>
              <a:t>Aaron Tobey</a:t>
            </a:r>
            <a:endParaRPr lang="en-GB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2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Solution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1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18</a:t>
            </a:fld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83" y="647700"/>
            <a:ext cx="6975416" cy="3845515"/>
          </a:xfrm>
        </p:spPr>
      </p:pic>
      <p:sp>
        <p:nvSpPr>
          <p:cNvPr id="8" name="TextBox 7"/>
          <p:cNvSpPr txBox="1"/>
          <p:nvPr/>
        </p:nvSpPr>
        <p:spPr>
          <a:xfrm>
            <a:off x="4020671" y="4659459"/>
            <a:ext cx="5428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cubeSpheres(c, r, w):</a:t>
            </a:r>
          </a:p>
          <a:p>
            <a:r>
              <a: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c1 = c+xyz(-w,-w,-w)</a:t>
            </a:r>
          </a:p>
          <a:p>
            <a:r>
              <a: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c2 = c+xyz(+w,-w,-w)</a:t>
            </a:r>
          </a:p>
          <a:p>
            <a:r>
              <a: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c3 = c+xyz(+w,+w,-w)</a:t>
            </a:r>
          </a:p>
          <a:p>
            <a:r>
              <a: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c4 = c+xyz(-w,+w,-w)</a:t>
            </a:r>
          </a:p>
          <a:p>
            <a:r>
              <a: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c5 = c+xyz(-w,-w,+w)</a:t>
            </a:r>
          </a:p>
          <a:p>
            <a:r>
              <a: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c6 = c+xyz(+w,-w,+w</a:t>
            </a:r>
            <a:r>
              <a:rPr lang="pl-PL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c7 </a:t>
            </a:r>
            <a:r>
              <a: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c+xyz(+w,+w,+w)</a:t>
            </a:r>
          </a:p>
          <a:p>
            <a:r>
              <a: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c8 = c+xyz(-w,+w,+w</a:t>
            </a:r>
            <a:r>
              <a:rPr lang="pl-PL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l-PL" sz="1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p </a:t>
            </a:r>
            <a:r>
              <a:rPr lang="pl-PL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[c1,c2,c3,c4,c5,c6,c7,c8]</a:t>
            </a:r>
            <a:r>
              <a:rPr lang="pl-PL" sz="12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pl-PL" sz="1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sphere(p, r)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94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15" name="sket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131" r="24913"/>
          <a:stretch/>
        </p:blipFill>
        <p:spPr>
          <a:xfrm>
            <a:off x="3050583" y="0"/>
            <a:ext cx="6090834" cy="68580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1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08714" y="1401924"/>
            <a:ext cx="3374572" cy="4054152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Problem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Survey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Solution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5" name="auto-r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3" b="1581"/>
          <a:stretch/>
        </p:blipFill>
        <p:spPr>
          <a:xfrm>
            <a:off x="14328" y="120111"/>
            <a:ext cx="12163345" cy="661777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79" y="180645"/>
            <a:ext cx="7597442" cy="64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9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Problem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1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xrds.acm.org/images/4833512699_761a3fcc61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" t="5074" r="68" b="5605"/>
          <a:stretch/>
        </p:blipFill>
        <p:spPr bwMode="auto">
          <a:xfrm>
            <a:off x="-43158" y="-4392"/>
            <a:ext cx="12235158" cy="686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611779"/>
            <a:ext cx="4903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© </a:t>
            </a:r>
            <a:r>
              <a:rPr lang="en-GB" sz="1000" dirty="0"/>
              <a:t>2015 by the </a:t>
            </a:r>
            <a:r>
              <a:rPr lang="en-GB" sz="1000" dirty="0" smtClean="0">
                <a:hlinkClick r:id="rId3"/>
              </a:rPr>
              <a:t>ACM Magazine for Students</a:t>
            </a:r>
            <a:r>
              <a:rPr lang="en-GB" sz="1000" dirty="0" smtClean="0"/>
              <a:t> </a:t>
            </a:r>
            <a:endParaRPr lang="en-GB" sz="1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52" y="250853"/>
            <a:ext cx="11211537" cy="768744"/>
          </a:xfrm>
          <a:solidFill>
            <a:srgbClr val="ECCF68"/>
          </a:solidFill>
        </p:spPr>
        <p:txBody>
          <a:bodyPr anchor="b">
            <a:normAutofit fontScale="90000"/>
          </a:bodyPr>
          <a:lstStyle/>
          <a:p>
            <a:pPr>
              <a:spcBef>
                <a:spcPts val="100"/>
              </a:spcBef>
            </a:pPr>
            <a:r>
              <a:rPr lang="pt-PT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“</a:t>
            </a:r>
            <a:r>
              <a:rPr lang="pt-PT" sz="3200" spc="-30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</a:t>
            </a:r>
            <a:r>
              <a:rPr lang="pt-PT" sz="3200" spc="-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understand a program, you must become both the machine and the </a:t>
            </a:r>
            <a:r>
              <a:rPr lang="pt-PT" sz="3200" spc="-30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program</a:t>
            </a:r>
            <a:r>
              <a:rPr lang="pt-PT" b="1" spc="-3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”</a:t>
            </a:r>
            <a:br>
              <a:rPr lang="pt-PT" b="1" spc="-3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</a:br>
            <a:r>
              <a:rPr lang="pt-PT" sz="2000" spc="-150" dirty="0" smtClean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--- Alan Perlis</a:t>
            </a:r>
            <a:endParaRPr lang="en-GB" sz="2000" spc="-150" dirty="0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097199" y="0"/>
            <a:ext cx="6094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134590"/>
            <a:ext cx="60951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skin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-open-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panel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h0 h1 h2 h3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h0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h0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h1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panel-f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p0 p1 p2 p3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p1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p3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b j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k p1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 p2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p1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p3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1.17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 a b c d e f panel-f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 b c d e 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transpose-matrix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))))</a:t>
            </a:r>
          </a:p>
          <a:p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hex-panel-1 p0 p1 p2 p3 p4 p5 f h </a:t>
            </a:r>
            <a:r>
              <a:rPr lang="es-ES" sz="1200" spc="-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spc="-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hex-panel-2 p0 p1 p2 p3 p4 p5 f h </a:t>
            </a:r>
            <a:r>
              <a:rPr lang="es-ES" sz="1200" spc="-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2" descr="C:\Users\Afonso\Desktop\CEACAAUD\Fabricação Digital Avançada\Final Project\New Folder\img5.jpg"/>
          <p:cNvPicPr>
            <a:picLocks noChangeAspect="1" noChangeArrowheads="1"/>
          </p:cNvPicPr>
          <p:nvPr/>
        </p:nvPicPr>
        <p:blipFill>
          <a:blip r:embed="rId2" cstate="print"/>
          <a:srcRect l="18767" t="1958" r="26815"/>
          <a:stretch>
            <a:fillRect/>
          </a:stretch>
        </p:blipFill>
        <p:spPr bwMode="auto">
          <a:xfrm>
            <a:off x="6097199" y="1335186"/>
            <a:ext cx="6092734" cy="49950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133" y="9623"/>
            <a:ext cx="4155840" cy="1325563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Design</a:t>
            </a:r>
            <a:b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Environments</a:t>
            </a:r>
            <a:endParaRPr lang="en-GB" sz="4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2448732"/>
            <a:ext cx="12192000" cy="1754326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3200" spc="-3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skin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-open-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panel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-f panel-h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(</a:t>
            </a:r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...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2071" y="559104"/>
            <a:ext cx="494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does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8195" y="1295395"/>
            <a:ext cx="737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 these words after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1832" y="3020073"/>
            <a:ext cx="7800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about this number after “</a:t>
            </a:r>
            <a:r>
              <a:rPr lang="en-US" sz="2800" dirty="0" err="1" smtClean="0">
                <a:solidFill>
                  <a:schemeClr val="bg1"/>
                </a:solidFill>
              </a:rPr>
              <a:t>att</a:t>
            </a:r>
            <a:r>
              <a:rPr lang="en-US" sz="2800" dirty="0" smtClean="0">
                <a:solidFill>
                  <a:schemeClr val="bg1"/>
                </a:solidFill>
              </a:rPr>
              <a:t>”?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What unit is it? What range does it have?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5168" y="4317818"/>
            <a:ext cx="549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Do these words all mean the same thing?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44637" y="816394"/>
            <a:ext cx="1937431" cy="1632338"/>
            <a:chOff x="844637" y="447810"/>
            <a:chExt cx="1663503" cy="186143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2014780" y="2309247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0820400" y="2333972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014780" y="2309247"/>
            <a:ext cx="8805620" cy="24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867331" y="1572955"/>
            <a:ext cx="770862" cy="748654"/>
            <a:chOff x="844637" y="447810"/>
            <a:chExt cx="1663503" cy="186143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>
            <a:off x="3998563" y="3287999"/>
            <a:ext cx="3932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00756" y="5573785"/>
            <a:ext cx="5496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Why are there so many words?</a:t>
            </a:r>
          </a:p>
        </p:txBody>
      </p:sp>
    </p:spTree>
    <p:extLst>
      <p:ext uri="{BB962C8B-B14F-4D97-AF65-F5344CB8AC3E}">
        <p14:creationId xmlns:p14="http://schemas.microsoft.com/office/powerpoint/2010/main" val="24230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etdna.webdesignerdepot.com/uploads/2012/08/frustration_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6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64"/>
          <a:stretch/>
        </p:blipFill>
        <p:spPr bwMode="auto">
          <a:xfrm>
            <a:off x="0" y="-6016"/>
            <a:ext cx="12192000" cy="68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611779"/>
            <a:ext cx="4903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75000"/>
                  </a:schemeClr>
                </a:solidFill>
              </a:rPr>
              <a:t>© 2012 by Jenna </a:t>
            </a:r>
            <a:r>
              <a:rPr lang="en-GB" sz="1000" dirty="0" err="1" smtClean="0">
                <a:solidFill>
                  <a:schemeClr val="bg1">
                    <a:lumMod val="75000"/>
                  </a:schemeClr>
                </a:solidFill>
              </a:rPr>
              <a:t>Scaglione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GB" sz="1000" dirty="0" smtClean="0">
                <a:solidFill>
                  <a:schemeClr val="bg1">
                    <a:lumMod val="75000"/>
                  </a:schemeClr>
                </a:solidFill>
                <a:hlinkClick r:id="rId4"/>
              </a:rPr>
              <a:t>webdesignerdepot</a:t>
            </a:r>
            <a:r>
              <a:rPr lang="en-GB" sz="1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GB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 smtClean="0"/>
              <a:t>How do we get people to understand programming? </a:t>
            </a:r>
            <a:endParaRPr lang="en-GB" spc="-3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664271" y="961265"/>
            <a:ext cx="2634714" cy="0"/>
          </a:xfrm>
          <a:prstGeom prst="line">
            <a:avLst/>
          </a:prstGeom>
          <a:ln w="50800" cap="flat">
            <a:solidFill>
              <a:schemeClr val="accent1">
                <a:alpha val="42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2" descr="C:\Users\Afonso\Desktop\CEACAAUD\Fabricação Digital Avançada\Final Project\New Folder\SCN_0002.jpg"/>
          <p:cNvPicPr>
            <a:picLocks noChangeAspect="1" noChangeArrowheads="1"/>
          </p:cNvPicPr>
          <p:nvPr/>
        </p:nvPicPr>
        <p:blipFill>
          <a:blip r:embed="rId2" cstate="print"/>
          <a:srcRect t="7016" r="50769"/>
          <a:stretch>
            <a:fillRect/>
          </a:stretch>
        </p:blipFill>
        <p:spPr bwMode="auto">
          <a:xfrm>
            <a:off x="859294" y="1781214"/>
            <a:ext cx="3097613" cy="4356000"/>
          </a:xfrm>
          <a:prstGeom prst="rect">
            <a:avLst/>
          </a:prstGeom>
          <a:noFill/>
          <a:effectLst>
            <a:outerShdw blurRad="1016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Afonso\Desktop\CEACAAUD\Fabricação Digital Avançada\Final Project\New Folder\SCN_0002.jpg"/>
          <p:cNvPicPr>
            <a:picLocks noChangeAspect="1" noChangeArrowheads="1"/>
          </p:cNvPicPr>
          <p:nvPr/>
        </p:nvPicPr>
        <p:blipFill>
          <a:blip r:embed="rId2" cstate="print"/>
          <a:srcRect l="51538" b="6543"/>
          <a:stretch>
            <a:fillRect/>
          </a:stretch>
        </p:blipFill>
        <p:spPr bwMode="auto">
          <a:xfrm>
            <a:off x="4532977" y="1781214"/>
            <a:ext cx="3033795" cy="4356000"/>
          </a:xfrm>
          <a:prstGeom prst="rect">
            <a:avLst/>
          </a:prstGeom>
          <a:noFill/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8078125" y="1421214"/>
            <a:ext cx="3238073" cy="4716000"/>
            <a:chOff x="8112760" y="2019300"/>
            <a:chExt cx="3322320" cy="48387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grpSpPr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>
            <a:blip r:embed="rId3" cstate="print"/>
            <a:srcRect t="4762" r="50476"/>
            <a:stretch>
              <a:fillRect/>
            </a:stretch>
          </p:blipFill>
          <p:spPr bwMode="auto">
            <a:xfrm>
              <a:off x="8265160" y="2286000"/>
              <a:ext cx="3169920" cy="4572000"/>
            </a:xfrm>
            <a:prstGeom prst="rect">
              <a:avLst/>
            </a:prstGeom>
            <a:noFill/>
          </p:spPr>
        </p:pic>
        <p:pic>
          <p:nvPicPr>
            <p:cNvPr id="9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>
            <a:blip r:embed="rId3" cstate="print"/>
            <a:srcRect t="-1852" r="85675" b="93387"/>
            <a:stretch>
              <a:fillRect/>
            </a:stretch>
          </p:blipFill>
          <p:spPr bwMode="auto">
            <a:xfrm>
              <a:off x="8112760" y="2019300"/>
              <a:ext cx="916940" cy="4064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847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30842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1555</TotalTime>
  <Words>618</Words>
  <Application>Microsoft Office PowerPoint</Application>
  <PresentationFormat>Widescreen</PresentationFormat>
  <Paragraphs>118</Paragraphs>
  <Slides>22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Consolas</vt:lpstr>
      <vt:lpstr>Courier New</vt:lpstr>
      <vt:lpstr>Open Sans</vt:lpstr>
      <vt:lpstr>Open Sans Extrabold</vt:lpstr>
      <vt:lpstr>Open Sans Light</vt:lpstr>
      <vt:lpstr>Open Sans Semibold</vt:lpstr>
      <vt:lpstr>Office Theme</vt:lpstr>
      <vt:lpstr> Generative Design</vt:lpstr>
      <vt:lpstr>PowerPoint Presentation</vt:lpstr>
      <vt:lpstr>PowerPoint Presentation</vt:lpstr>
      <vt:lpstr>“To understand a program, you must become both the machine and the program” --- Alan Perlis</vt:lpstr>
      <vt:lpstr>Generative Design Environments</vt:lpstr>
      <vt:lpstr>PowerPoint Presentation</vt:lpstr>
      <vt:lpstr>How do we get people to understand programming?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asaaa</dc:title>
  <dc:creator>Guilherme Ferreira</dc:creator>
  <cp:lastModifiedBy>Guilherme Ferreira</cp:lastModifiedBy>
  <cp:revision>97</cp:revision>
  <dcterms:created xsi:type="dcterms:W3CDTF">2015-06-10T17:20:59Z</dcterms:created>
  <dcterms:modified xsi:type="dcterms:W3CDTF">2015-06-15T17:31:18Z</dcterms:modified>
</cp:coreProperties>
</file>